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303" r:id="rId9"/>
    <p:sldId id="309" r:id="rId10"/>
    <p:sldId id="310" r:id="rId11"/>
    <p:sldId id="314" r:id="rId12"/>
    <p:sldId id="316" r:id="rId13"/>
    <p:sldId id="315" r:id="rId14"/>
    <p:sldId id="306" r:id="rId15"/>
    <p:sldId id="311" r:id="rId16"/>
    <p:sldId id="312" r:id="rId17"/>
    <p:sldId id="313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97" d="100"/>
          <a:sy n="97" d="100"/>
        </p:scale>
        <p:origin x="63" y="2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5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8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43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20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6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04_concat_result.bm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4924DF-BFE0-4F44-ABA6-A37559E1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95" y="2159221"/>
            <a:ext cx="5150115" cy="806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Segmentation Correspondences tensor between feature map f and g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bias, by subtracting certain value to F, adjust correlation value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  <a:blipFill>
                <a:blip r:embed="rId6"/>
                <a:stretch>
                  <a:fillRect l="-13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C569EFD-9DCB-4660-9CBD-614D2FEA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90" y="4368019"/>
            <a:ext cx="5770364" cy="2030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ABC064-CF49-457D-9ADD-DD40DCA2A55B}"/>
              </a:ext>
            </a:extLst>
          </p:cNvPr>
          <p:cNvSpPr/>
          <p:nvPr/>
        </p:nvSpPr>
        <p:spPr>
          <a:xfrm>
            <a:off x="6737063" y="5178884"/>
            <a:ext cx="2701904" cy="471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D7820-F96C-4B82-8583-56785B1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8353"/>
            <a:ext cx="10268478" cy="45404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2D890-BBB1-4412-A0AD-14FA5FD22A13}"/>
              </a:ext>
            </a:extLst>
          </p:cNvPr>
          <p:cNvSpPr/>
          <p:nvPr/>
        </p:nvSpPr>
        <p:spPr>
          <a:xfrm>
            <a:off x="1506978" y="5507084"/>
            <a:ext cx="3818396" cy="891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1" y="3151731"/>
                <a:ext cx="10878809" cy="279952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1400" dirty="0">
                    <a:latin typeface="Georgia" panose="02040502050405020303" pitchFamily="18" charset="0"/>
                  </a:rPr>
                  <a:t>E(</a:t>
                </a:r>
                <a:r>
                  <a:rPr lang="az-Cyrl-AZ" altLang="ko-KR" sz="1400" dirty="0">
                    <a:latin typeface="Georgia" panose="02040502050405020303" pitchFamily="18" charset="0"/>
                  </a:rPr>
                  <a:t>ф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): Graph energy function. It represents how well the pixels in the entire image are grouped together</a:t>
                </a:r>
                <a:endParaRPr lang="en-US" altLang="ko-KR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values of each positions 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, j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weight function between vertices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function represents the similarity between the two pixels</a:t>
                </a:r>
              </a:p>
              <a:p>
                <a14:m>
                  <m:oMath xmlns:m="http://schemas.openxmlformats.org/officeDocument/2006/math">
                    <m:r>
                      <a:rPr lang="az-Cyrl-AZ" altLang="ko-KR" sz="1400" i="1">
                        <a:latin typeface="Cambria Math" panose="02040503050406030204" pitchFamily="18" charset="0"/>
                      </a:rPr>
                      <m:t>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vector value of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az-Cyrl-AZ" altLang="ko-KR" sz="1400" i="1" smtClean="0">
                        <a:latin typeface="Cambria Math" panose="02040503050406030204" pitchFamily="18" charset="0"/>
                      </a:rPr>
                      <m:t>ф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az-Cyrl-AZ" altLang="ko-KR" sz="1400" i="1">
                        <a:latin typeface="Cambria Math" panose="02040503050406030204" pitchFamily="18" charset="0"/>
                      </a:rPr>
                      <m:t>ф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Compatibility function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​. This function measures the similarity between the representations of the two pixels. If two pixels have similar colors or textures, the compatibility cost is low, indicating a high likelihood that the two pixels belong to the same group.</a:t>
                </a:r>
                <a:endParaRPr lang="en-US" altLang="ko-KR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1" y="3151731"/>
                <a:ext cx="10878809" cy="2799526"/>
              </a:xfrm>
              <a:blipFill>
                <a:blip r:embed="rId4"/>
                <a:stretch>
                  <a:fillRect l="-112" t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32DDD4C9-CA1A-40E5-AEA6-951BF4E15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937" y="1726511"/>
            <a:ext cx="4381725" cy="8445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4AAFBB-5804-49A7-821C-AB41C80C2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619" y="1726511"/>
            <a:ext cx="8602361" cy="48002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024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36B1-725A-4168-8183-E70B7DE1B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63" y="3569500"/>
            <a:ext cx="9220674" cy="4635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63FE6A-4F6F-4FBD-9DD2-DC8E23A2DAC4}"/>
              </a:ext>
            </a:extLst>
          </p:cNvPr>
          <p:cNvSpPr/>
          <p:nvPr/>
        </p:nvSpPr>
        <p:spPr>
          <a:xfrm>
            <a:off x="7398003" y="3569500"/>
            <a:ext cx="3010134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6FF96F-F0D3-45C8-9563-4A704B09EC80}"/>
              </a:ext>
            </a:extLst>
          </p:cNvPr>
          <p:cNvSpPr txBox="1"/>
          <p:nvPr/>
        </p:nvSpPr>
        <p:spPr>
          <a:xfrm>
            <a:off x="486937" y="1623043"/>
            <a:ext cx="112181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tensor</a:t>
            </a:r>
            <a:r>
              <a:rPr lang="ko-KR" altLang="en-US" dirty="0"/>
              <a:t>(0.0895,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(-0.2202,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(-0.2264,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(0.0876,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(-0.2981,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(-0.2882,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(0.0892,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(-0.3084,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(-0.3044,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(0.0782,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(-0.3080,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(-0.3030,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(0.1059,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(-0.2755,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(-0.2740,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tensor</a:t>
            </a:r>
            <a:r>
              <a:rPr lang="ko-KR" altLang="en-US" dirty="0"/>
              <a:t>(0.0823,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(-0.2762,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 </a:t>
            </a:r>
            <a:r>
              <a:rPr lang="ko-KR" altLang="en-US" dirty="0" err="1"/>
              <a:t>tensor</a:t>
            </a:r>
            <a:r>
              <a:rPr lang="ko-KR" altLang="en-US" dirty="0"/>
              <a:t>(-0.2732, </a:t>
            </a:r>
            <a:r>
              <a:rPr lang="ko-KR" altLang="en-US" dirty="0" err="1"/>
              <a:t>device</a:t>
            </a:r>
            <a:r>
              <a:rPr lang="ko-KR" altLang="en-US" dirty="0"/>
              <a:t>='cuda:0', </a:t>
            </a:r>
            <a:r>
              <a:rPr lang="ko-KR" altLang="en-US" dirty="0" err="1"/>
              <a:t>grad_fn</a:t>
            </a:r>
            <a:r>
              <a:rPr lang="ko-KR" altLang="en-US" dirty="0"/>
              <a:t>=&lt;MeanBackward0&gt;)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FBC45B-42E6-4FBE-A3EB-F8C5289C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384" y="1375614"/>
            <a:ext cx="6439231" cy="52961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050927-8A7F-471D-85F0-EEB992510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615" y="3607025"/>
            <a:ext cx="2787793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D1BB3-02BC-41EB-A7AA-8591D227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580" y="1207842"/>
            <a:ext cx="8534839" cy="4578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426A4-C8AC-4DF9-9F75-A69BE89B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86" y="5854648"/>
            <a:ext cx="10274828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7E4A3-45D0-4BF9-BC58-B5E42E0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27" y="2425825"/>
            <a:ext cx="8674546" cy="3333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FD2B4-B0E3-431E-9800-9EB61376E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6" y="663631"/>
            <a:ext cx="833162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9F533-824A-4F9D-A887-3515F7DE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9" y="1363406"/>
            <a:ext cx="8598342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hlinkClick r:id="rId4" action="ppaction://hlinkfile"/>
            <a:extLst>
              <a:ext uri="{FF2B5EF4-FFF2-40B4-BE49-F238E27FC236}">
                <a16:creationId xmlns:a16="http://schemas.microsoft.com/office/drawing/2014/main" id="{70C0BF10-EA4B-4C50-9319-71FF07E682F7}"/>
              </a:ext>
            </a:extLst>
          </p:cNvPr>
          <p:cNvSpPr txBox="1"/>
          <p:nvPr/>
        </p:nvSpPr>
        <p:spPr>
          <a:xfrm>
            <a:off x="9556955" y="64008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 image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1B7C4E-61DA-496B-B695-81A476F8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Necessary for effectively recognize and extract various and complex patterns from images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Manually labeling the data is too challenging and need much time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Automatically mask pattern areas and cluster similar patterns for use in anomaly detection training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Grouping similar patterns together for training is expected to enhance the performance of the anomaly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Extract 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18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FD1316-4B12-4231-8C78-84C3671F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18" y="1411668"/>
            <a:ext cx="8572563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E165-5612-4198-87D3-D8F17AA4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007" y="2918562"/>
            <a:ext cx="2933851" cy="825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𝑐h𝑤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c-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th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 channel feature value of image 1 and image 2 of each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h𝑤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L2 norm value of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correspondences tensor between feature map f and g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  <a:blipFill>
                <a:blip r:embed="rId6"/>
                <a:stretch>
                  <a:fillRect l="-267" t="-2165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44376D6-1E95-400F-8DB7-B37C31EB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2091"/>
            <a:ext cx="10268478" cy="45404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EF96A-3E74-4DAF-AD52-7DF2BA448B42}"/>
              </a:ext>
            </a:extLst>
          </p:cNvPr>
          <p:cNvSpPr/>
          <p:nvPr/>
        </p:nvSpPr>
        <p:spPr>
          <a:xfrm>
            <a:off x="961761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06" r="-17" b="39195"/>
          <a:stretch/>
        </p:blipFill>
        <p:spPr>
          <a:xfrm>
            <a:off x="6353605" y="1858354"/>
            <a:ext cx="4878767" cy="2760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78AF4F-9663-4A45-9A27-2592A453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63" y="5050970"/>
            <a:ext cx="9220674" cy="463574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099F0E2-7A0C-4B6A-8211-936E11C0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8" y="2423188"/>
            <a:ext cx="4150336" cy="20116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Georgia" panose="02040502050405020303" pitchFamily="18" charset="0"/>
              </a:rPr>
              <a:t>KNN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ko-KR" sz="1400" dirty="0">
                <a:latin typeface="Georgia" panose="02040502050405020303" pitchFamily="18" charset="0"/>
              </a:rPr>
              <a:t>Self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1400" dirty="0">
                <a:latin typeface="Georgia" panose="02040502050405020303" pitchFamily="18" charset="0"/>
              </a:rPr>
              <a:t>Random image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Georgia" panose="02040502050405020303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7931EF-60C0-4C79-8D89-273448AF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" y="1858354"/>
            <a:ext cx="10268478" cy="45404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291813-65CE-4667-A0CF-C92C090390F0}"/>
              </a:ext>
            </a:extLst>
          </p:cNvPr>
          <p:cNvSpPr/>
          <p:nvPr/>
        </p:nvSpPr>
        <p:spPr>
          <a:xfrm>
            <a:off x="3267889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7917</TotalTime>
  <Words>759</Words>
  <Application>Microsoft Office PowerPoint</Application>
  <PresentationFormat>와이드스크린</PresentationFormat>
  <Paragraphs>87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Cambria Math</vt:lpstr>
      <vt:lpstr>Georgia</vt:lpstr>
      <vt:lpstr>Office 테마</vt:lpstr>
      <vt:lpstr>Binning anomaly detection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ADMIN</cp:lastModifiedBy>
  <cp:revision>381</cp:revision>
  <dcterms:created xsi:type="dcterms:W3CDTF">2023-09-03T23:41:12Z</dcterms:created>
  <dcterms:modified xsi:type="dcterms:W3CDTF">2024-07-05T02:02:19Z</dcterms:modified>
  <cp:version/>
</cp:coreProperties>
</file>